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2" r:id="rId2"/>
    <p:sldId id="288" r:id="rId3"/>
    <p:sldId id="266" r:id="rId4"/>
    <p:sldId id="257" r:id="rId5"/>
    <p:sldId id="267" r:id="rId6"/>
    <p:sldId id="268" r:id="rId7"/>
    <p:sldId id="269" r:id="rId8"/>
    <p:sldId id="281" r:id="rId9"/>
    <p:sldId id="282" r:id="rId10"/>
    <p:sldId id="283" r:id="rId11"/>
    <p:sldId id="284" r:id="rId12"/>
    <p:sldId id="285" r:id="rId13"/>
    <p:sldId id="286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00FF"/>
    <a:srgbClr val="008080"/>
    <a:srgbClr val="FF99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1" autoAdjust="0"/>
    <p:restoredTop sz="95844" autoAdjust="0"/>
  </p:normalViewPr>
  <p:slideViewPr>
    <p:cSldViewPr>
      <p:cViewPr varScale="1">
        <p:scale>
          <a:sx n="57" d="100"/>
          <a:sy n="57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EDEA1-6BD3-4F8A-BA4C-7F11A22846E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295B0-8E36-43AE-8204-E3A709E22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6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C39559E0-D726-4953-8C46-09F3380A741E}" type="slidenum">
              <a:rPr lang="en-US" altLang="en-US" smtClean="0">
                <a:solidFill>
                  <a:schemeClr val="tx1"/>
                </a:solidFill>
                <a:latin typeface="Tahoma" panose="020B0604030504040204" pitchFamily="34" charset="0"/>
              </a:rPr>
              <a:t>2</a:t>
            </a:fld>
            <a:endParaRPr lang="en-US" altLang="en-US" smtClean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6BF0-50CC-48CE-AA5B-E2AF5FD41C6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E37F-3958-4C19-BCFB-7EDC2D913E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655E5-4FFF-4909-9A66-FF91D11AD87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DAFE-B5D4-43DD-B030-DC9B2B5B723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E0CA7-73B2-467E-AFD2-0686F576BD3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BAA9-2C6F-4272-9A56-5BF1C9AFD50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A973-BF1C-4549-9273-3E82ACAEBFA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9D26-EED0-4886-86C5-246E3D93536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EA046-985A-4F29-87FD-009D5DD5DA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C015-57B1-4BED-9860-E57FF4A8714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E155-C9AB-42FD-A55B-50CA0ACF3F2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837B22-E73A-405B-AD10-69D3E9AF8B73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video" Target="NULL" TargetMode="External"/><Relationship Id="rId7" Type="http://schemas.openxmlformats.org/officeDocument/2006/relationships/audio" Target="file:///D:\rung%20chuog%20vang\rung%20chuong.mp3" TargetMode="External"/><Relationship Id="rId12" Type="http://schemas.openxmlformats.org/officeDocument/2006/relationships/image" Target="../media/image7.GIF"/><Relationship Id="rId2" Type="http://schemas.openxmlformats.org/officeDocument/2006/relationships/audio" Target="file:///D:\Rung%20Chuong%20Vang\8.%20Ket%20thuc%20cau%20hoi.wav" TargetMode="External"/><Relationship Id="rId1" Type="http://schemas.microsoft.com/office/2007/relationships/media" Target="file:///D:\Rung%20Chuong%20Vang\8.%20Ket%20thuc%20cau%20hoi.wav" TargetMode="External"/><Relationship Id="rId6" Type="http://schemas.microsoft.com/office/2007/relationships/media" Target="file:///D:\rung%20chuog%20vang\rung%20chuong.mp3" TargetMode="External"/><Relationship Id="rId11" Type="http://schemas.openxmlformats.org/officeDocument/2006/relationships/image" Target="../media/image6.png"/><Relationship Id="rId5" Type="http://schemas.openxmlformats.org/officeDocument/2006/relationships/audio" Target="file:///D:\Rung%20Chuong%20Vang\chaomung.wav" TargetMode="External"/><Relationship Id="rId10" Type="http://schemas.openxmlformats.org/officeDocument/2006/relationships/image" Target="../media/image5.png"/><Relationship Id="rId4" Type="http://schemas.microsoft.com/office/2007/relationships/media" Target="file:///D:\Rung%20Chuong%20Vang\chaomung.wav" TargetMode="Externa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1.GIF"/><Relationship Id="rId5" Type="http://schemas.openxmlformats.org/officeDocument/2006/relationships/audio" Target="../media/audio4.wav"/><Relationship Id="rId10" Type="http://schemas.openxmlformats.org/officeDocument/2006/relationships/image" Target="../media/image10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k00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6019800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k00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359525"/>
            <a:ext cx="3695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2" name="Group 12"/>
          <p:cNvGrpSpPr/>
          <p:nvPr/>
        </p:nvGrpSpPr>
        <p:grpSpPr bwMode="auto">
          <a:xfrm>
            <a:off x="0" y="3733800"/>
            <a:ext cx="9144000" cy="3124200"/>
            <a:chOff x="0" y="1392"/>
            <a:chExt cx="5760" cy="2928"/>
          </a:xfrm>
        </p:grpSpPr>
        <p:pic>
          <p:nvPicPr>
            <p:cNvPr id="2055" name="Picture 4" descr="8184-003-02-102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7" descr="k00-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8" descr="k00-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 descr="k00-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1" descr="k00-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900" name="WordArt 12"/>
          <p:cNvSpPr>
            <a:spLocks noChangeArrowheads="1" noChangeShapeType="1" noTextEdit="1"/>
          </p:cNvSpPr>
          <p:nvPr/>
        </p:nvSpPr>
        <p:spPr bwMode="auto">
          <a:xfrm>
            <a:off x="3048000" y="1066800"/>
            <a:ext cx="220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altLang="en-US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503050405090304"/>
                <a:cs typeface="Times New Roman" panose="02020503050405090304"/>
              </a:rPr>
              <a:t>KHỞI ĐỘNG</a:t>
            </a:r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0" y="2362200"/>
            <a:ext cx="9144000" cy="13239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90204" pitchFamily="34" charset="0"/>
              <a:buChar char="•"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Đọc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: 345 678 , 645 897.</a:t>
            </a:r>
          </a:p>
          <a:p>
            <a:pPr eaLnBrk="1" hangingPunct="1">
              <a:spcBef>
                <a:spcPct val="50000"/>
              </a:spcBef>
              <a:buFont typeface="Arial" panose="020B0604020202090204" pitchFamily="34" charset="0"/>
              <a:buChar char="•"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Nêu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giá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mỗi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 animBg="1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28788" y="849313"/>
            <a:ext cx="7415212" cy="18176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Times New Roman" panose="02020503050405090304" pitchFamily="18" charset="0"/>
              </a:rPr>
              <a:t>   Lớp đơn vị gồm có những hàng nào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503050405090304" pitchFamily="18" charset="0"/>
              </a:rPr>
              <a:t>?</a:t>
            </a:r>
            <a:endParaRPr lang="vi-VN" altLang="en-US" sz="3600" b="1">
              <a:solidFill>
                <a:schemeClr val="bg1"/>
              </a:solidFill>
              <a:latin typeface="Times New Roman" panose="02020503050405090304" pitchFamily="18" charset="0"/>
            </a:endParaRPr>
          </a:p>
        </p:txBody>
      </p:sp>
      <p:grpSp>
        <p:nvGrpSpPr>
          <p:cNvPr id="11267" name="Group 51"/>
          <p:cNvGrpSpPr/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130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alt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52600" y="3048000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503050405090304" pitchFamily="18" charset="0"/>
              </a:rPr>
              <a:t>Lớp đơn vị gồm hàng đơn vị.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306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004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28788" y="40386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chemeClr val="bg1"/>
                </a:solidFill>
                <a:latin typeface="Times New Roman" panose="02020503050405090304" pitchFamily="18" charset="0"/>
              </a:rPr>
              <a:t>Lớp đơn vị gồm hàng trăm, hàng chục </a:t>
            </a:r>
          </a:p>
          <a:p>
            <a:pPr algn="ctr"/>
            <a:r>
              <a:rPr lang="en-US" altLang="en-US" b="1">
                <a:solidFill>
                  <a:schemeClr val="bg1"/>
                </a:solidFill>
                <a:latin typeface="Times New Roman" panose="02020503050405090304" pitchFamily="18" charset="0"/>
              </a:rPr>
              <a:t>và hàng đơn vị.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297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40751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1878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8200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503050405090304"/>
                <a:cs typeface="Times New Roman" panose="02020503050405090304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50292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chemeClr val="bg1"/>
                </a:solidFill>
                <a:latin typeface="Times New Roman" panose="02020503050405090304" pitchFamily="18" charset="0"/>
              </a:rPr>
              <a:t>Lớp đơn vị gồm hàng chục </a:t>
            </a:r>
          </a:p>
          <a:p>
            <a:pPr algn="ctr"/>
            <a:r>
              <a:rPr lang="en-US" altLang="en-US" b="1">
                <a:solidFill>
                  <a:schemeClr val="bg1"/>
                </a:solidFill>
                <a:latin typeface="Times New Roman" panose="02020503050405090304" pitchFamily="18" charset="0"/>
              </a:rPr>
              <a:t>và hàng đơn vị.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287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5065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51022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62000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44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11285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848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01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848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848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848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16" name="Group 56"/>
          <p:cNvGrpSpPr/>
          <p:nvPr/>
        </p:nvGrpSpPr>
        <p:grpSpPr bwMode="auto">
          <a:xfrm>
            <a:off x="7543800" y="3810000"/>
            <a:ext cx="1752600" cy="1752600"/>
            <a:chOff x="4866" y="816"/>
            <a:chExt cx="1104" cy="1104"/>
          </a:xfrm>
        </p:grpSpPr>
        <p:sp>
          <p:nvSpPr>
            <p:cNvPr id="11299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130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503050405090304"/>
                  <a:cs typeface="Times New Roman" panose="02020503050405090304"/>
                </a:rPr>
                <a:t>Hết giờ</a:t>
              </a:r>
            </a:p>
          </p:txBody>
        </p:sp>
      </p:grpSp>
      <p:sp>
        <p:nvSpPr>
          <p:cNvPr id="11298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503050405090304"/>
                <a:cs typeface="Times New Roman" panose="02020503050405090304"/>
              </a:rPr>
              <a:t>Rung chuông vàng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28788" y="849313"/>
            <a:ext cx="7415212" cy="18176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Times New Roman" panose="02020503050405090304" pitchFamily="18" charset="0"/>
              </a:rPr>
              <a:t>  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503050405090304" pitchFamily="18" charset="0"/>
              </a:rPr>
              <a:t>Lớp nghìn gồm có những hàng nào?</a:t>
            </a:r>
            <a:endParaRPr lang="vi-VN" altLang="en-US" sz="3200" b="1">
              <a:solidFill>
                <a:schemeClr val="bg1"/>
              </a:solidFill>
              <a:latin typeface="Times New Roman" panose="02020503050405090304" pitchFamily="18" charset="0"/>
            </a:endParaRPr>
          </a:p>
        </p:txBody>
      </p:sp>
      <p:grpSp>
        <p:nvGrpSpPr>
          <p:cNvPr id="12291" name="Group 51"/>
          <p:cNvGrpSpPr/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232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alt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52600" y="3048000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chemeClr val="bg1"/>
                </a:solidFill>
                <a:latin typeface="Times New Roman" panose="02020503050405090304" pitchFamily="18" charset="0"/>
              </a:rPr>
              <a:t>Lớp nghìn gồm hàng chục nghìn </a:t>
            </a:r>
          </a:p>
          <a:p>
            <a:pPr algn="ctr"/>
            <a:r>
              <a:rPr lang="en-US" altLang="en-US" b="1">
                <a:solidFill>
                  <a:schemeClr val="bg1"/>
                </a:solidFill>
                <a:latin typeface="Times New Roman" panose="02020503050405090304" pitchFamily="18" charset="0"/>
              </a:rPr>
              <a:t>và hàng nghìn.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306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004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28788" y="40386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chemeClr val="bg1"/>
                </a:solidFill>
                <a:latin typeface="Times New Roman" panose="02020503050405090304" pitchFamily="18" charset="0"/>
              </a:rPr>
              <a:t>Lớp nghìn gồm hàng trăm nghìn, </a:t>
            </a:r>
          </a:p>
          <a:p>
            <a:pPr algn="ctr"/>
            <a:r>
              <a:rPr lang="en-US" altLang="en-US" b="1">
                <a:solidFill>
                  <a:schemeClr val="bg1"/>
                </a:solidFill>
                <a:latin typeface="Times New Roman" panose="02020503050405090304" pitchFamily="18" charset="0"/>
              </a:rPr>
              <a:t>hàng chục nghìn và hàng nghìn.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297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40751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1878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8200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503050405090304"/>
                <a:cs typeface="Times New Roman" panose="02020503050405090304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50292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chemeClr val="bg1"/>
                </a:solidFill>
                <a:latin typeface="Times New Roman" panose="02020503050405090304" pitchFamily="18" charset="0"/>
              </a:rPr>
              <a:t>Lớp nghìn gồm hàng nghìn .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287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5065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51022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62000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44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3</a:t>
            </a:r>
          </a:p>
        </p:txBody>
      </p:sp>
      <p:pic>
        <p:nvPicPr>
          <p:cNvPr id="12309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848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01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848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848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848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16" name="Group 56"/>
          <p:cNvGrpSpPr/>
          <p:nvPr/>
        </p:nvGrpSpPr>
        <p:grpSpPr bwMode="auto">
          <a:xfrm>
            <a:off x="7543800" y="3810000"/>
            <a:ext cx="1752600" cy="1752600"/>
            <a:chOff x="4866" y="816"/>
            <a:chExt cx="1104" cy="1104"/>
          </a:xfrm>
        </p:grpSpPr>
        <p:sp>
          <p:nvSpPr>
            <p:cNvPr id="12323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232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503050405090304"/>
                  <a:cs typeface="Times New Roman" panose="02020503050405090304"/>
                </a:rPr>
                <a:t>Hết giờ</a:t>
              </a:r>
            </a:p>
          </p:txBody>
        </p:sp>
      </p:grpSp>
      <p:sp>
        <p:nvSpPr>
          <p:cNvPr id="12322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503050405090304"/>
                <a:cs typeface="Times New Roman" panose="02020503050405090304"/>
              </a:rPr>
              <a:t>Rung chuông vàng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Times New Roman" panose="02020503050405090304" pitchFamily="18" charset="0"/>
              </a:rPr>
              <a:t>Số gồm 2 trăm nghìn, 8 nghìn và 3 chục,</a:t>
            </a:r>
          </a:p>
          <a:p>
            <a:pPr algn="ctr"/>
            <a:r>
              <a:rPr lang="en-US" altLang="en-US" sz="3600" b="1">
                <a:solidFill>
                  <a:schemeClr val="bg1"/>
                </a:solidFill>
                <a:latin typeface="Times New Roman" panose="02020503050405090304" pitchFamily="18" charset="0"/>
              </a:rPr>
              <a:t>viết là:</a:t>
            </a:r>
            <a:endParaRPr lang="vi-VN" altLang="en-US" sz="3600" b="1">
              <a:solidFill>
                <a:schemeClr val="bg1"/>
              </a:solidFill>
              <a:latin typeface="Times New Roman" panose="02020503050405090304" pitchFamily="18" charset="0"/>
            </a:endParaRPr>
          </a:p>
        </p:txBody>
      </p:sp>
      <p:grpSp>
        <p:nvGrpSpPr>
          <p:cNvPr id="13315" name="Group 51"/>
          <p:cNvGrpSpPr/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334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altLang="en-US" sz="200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Times New Roman" panose="02020503050405090304" pitchFamily="18" charset="0"/>
              </a:rPr>
              <a:t>208300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Times New Roman" panose="02020503050405090304" pitchFamily="18" charset="0"/>
              </a:rPr>
              <a:t>208030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Times New Roman" panose="02020503050405090304" pitchFamily="18" charset="0"/>
              </a:rPr>
              <a:t>20830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3330" name="Picture 2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8001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8077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8001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8001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8001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8001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8001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79248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8077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8001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7391400" y="4419600"/>
            <a:ext cx="1752600" cy="1752600"/>
            <a:chOff x="4320" y="2928"/>
            <a:chExt cx="1104" cy="1104"/>
          </a:xfrm>
        </p:grpSpPr>
        <p:sp>
          <p:nvSpPr>
            <p:cNvPr id="1334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334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503050405090304"/>
                  <a:cs typeface="Times New Roman" panose="02020503050405090304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3344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503050405090304"/>
                <a:cs typeface="Times New Roman" panose="02020503050405090304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chemeClr val="bg1"/>
                </a:solidFill>
                <a:latin typeface="Times New Roman" panose="02020503050405090304" pitchFamily="18" charset="0"/>
              </a:rPr>
              <a:t>Lớp nghìn của số 241596</a:t>
            </a:r>
          </a:p>
          <a:p>
            <a:pPr algn="ctr"/>
            <a:r>
              <a:rPr lang="en-US" altLang="en-US" sz="4400" b="1">
                <a:solidFill>
                  <a:schemeClr val="bg1"/>
                </a:solidFill>
                <a:latin typeface="Times New Roman" panose="02020503050405090304" pitchFamily="18" charset="0"/>
              </a:rPr>
              <a:t>gồm các chữ số nào ?</a:t>
            </a:r>
          </a:p>
        </p:txBody>
      </p:sp>
      <p:grpSp>
        <p:nvGrpSpPr>
          <p:cNvPr id="14339" name="Group 51"/>
          <p:cNvGrpSpPr/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437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altLang="en-US" sz="200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Times New Roman" panose="02020503050405090304" pitchFamily="18" charset="0"/>
              </a:rPr>
              <a:t>Gồm các chữ số 1, 5 và 9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Times New Roman" panose="02020503050405090304" pitchFamily="18" charset="0"/>
              </a:rPr>
              <a:t>Gồm các chữ số 2, 4 và 1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Times New Roman" panose="02020503050405090304" pitchFamily="18" charset="0"/>
              </a:rPr>
              <a:t>Gồm các chữ số 5, 9 và 6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4354" name="Picture 2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8001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8077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8001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8001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8001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8001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8001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79248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8077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8001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7391400" y="4419600"/>
            <a:ext cx="1752600" cy="1752600"/>
            <a:chOff x="4320" y="2928"/>
            <a:chExt cx="1104" cy="1104"/>
          </a:xfrm>
        </p:grpSpPr>
        <p:sp>
          <p:nvSpPr>
            <p:cNvPr id="1436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437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503050405090304"/>
                  <a:cs typeface="Times New Roman" panose="02020503050405090304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4368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503050405090304"/>
                <a:cs typeface="Times New Roman" panose="02020503050405090304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D2053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2484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felicitsh71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70866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/>
              </a:rPr>
              <a:t>CHÀO CÁC 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0" y="1295401"/>
            <a:ext cx="678180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Thứ</a:t>
            </a:r>
            <a:r>
              <a:rPr lang="en-US" alt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altLang="en-US" sz="3600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tư</a:t>
            </a:r>
            <a:r>
              <a:rPr lang="vi-VN" alt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ngày</a:t>
            </a:r>
            <a:r>
              <a:rPr lang="en-US" alt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vi-VN" alt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  <a:r>
              <a:rPr lang="en-US" alt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9 </a:t>
            </a:r>
            <a:r>
              <a:rPr lang="en-US" altLang="en-US" sz="3600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tháng</a:t>
            </a:r>
            <a:r>
              <a:rPr lang="en-US" alt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9 </a:t>
            </a:r>
            <a:r>
              <a:rPr lang="en-US" altLang="en-US" sz="3600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năm</a:t>
            </a:r>
            <a:r>
              <a:rPr lang="en-US" alt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2021</a:t>
            </a:r>
          </a:p>
          <a:p>
            <a:pPr algn="ctr"/>
            <a:r>
              <a:rPr lang="en-US" altLang="en-US" sz="3600" u="sng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Toán</a:t>
            </a:r>
            <a:endParaRPr lang="en-US" altLang="en-US" sz="3200" u="sng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1434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4823885"/>
            <a:ext cx="6859588" cy="203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2819401"/>
            <a:ext cx="77724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HÀNG VÀ LỚP</a:t>
            </a:r>
          </a:p>
          <a:p>
            <a:pPr algn="ctr" eaLnBrk="1" hangingPunct="1"/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Trang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11</a:t>
            </a:r>
            <a:endParaRPr lang="en-US" altLang="en-US" sz="360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80" name="Group 52"/>
          <p:cNvGraphicFramePr>
            <a:graphicFrameLocks noGrp="1"/>
          </p:cNvGraphicFramePr>
          <p:nvPr/>
        </p:nvGraphicFramePr>
        <p:xfrm>
          <a:off x="0" y="304800"/>
          <a:ext cx="9144000" cy="6553200"/>
        </p:xfrm>
        <a:graphic>
          <a:graphicData uri="http://schemas.openxmlformats.org/drawingml/2006/table">
            <a:tbl>
              <a:tblPr/>
              <a:tblGrid>
                <a:gridCol w="1166813"/>
                <a:gridCol w="1330325"/>
                <a:gridCol w="1393825"/>
                <a:gridCol w="1265237"/>
                <a:gridCol w="1328738"/>
                <a:gridCol w="1330325"/>
                <a:gridCol w="1328737"/>
              </a:tblGrid>
              <a:tr h="8913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Số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Lớp nghìn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Lớp đơn vị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9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trăm nghìn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chục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nghìn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nghìn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trăm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chục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đơn vị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11184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321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 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13382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654 000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13357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654 321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6" name="Group 124"/>
          <p:cNvGraphicFramePr>
            <a:graphicFrameLocks noGrp="1"/>
          </p:cNvGraphicFramePr>
          <p:nvPr/>
        </p:nvGraphicFramePr>
        <p:xfrm>
          <a:off x="152400" y="1066800"/>
          <a:ext cx="8991600" cy="5029201"/>
        </p:xfrm>
        <a:graphic>
          <a:graphicData uri="http://schemas.openxmlformats.org/drawingml/2006/table">
            <a:tbl>
              <a:tblPr/>
              <a:tblGrid>
                <a:gridCol w="1147763"/>
                <a:gridCol w="1308100"/>
                <a:gridCol w="1370012"/>
                <a:gridCol w="1244600"/>
                <a:gridCol w="1306513"/>
                <a:gridCol w="1308100"/>
                <a:gridCol w="1306512"/>
              </a:tblGrid>
              <a:tr h="587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Số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Lớp nghìn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Lớp đơn vị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1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trăm nghìn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chục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nghìn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nghìn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trăm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chục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đơn vị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789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586 000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1482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586 789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3188" name="Text Box 116"/>
          <p:cNvSpPr txBox="1">
            <a:spLocks noChangeArrowheads="1"/>
          </p:cNvSpPr>
          <p:nvPr/>
        </p:nvSpPr>
        <p:spPr bwMode="auto">
          <a:xfrm>
            <a:off x="5791200" y="3048000"/>
            <a:ext cx="4572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503050405090304" pitchFamily="18" charset="0"/>
              </a:rPr>
              <a:t>7</a:t>
            </a:r>
          </a:p>
        </p:txBody>
      </p:sp>
      <p:sp>
        <p:nvSpPr>
          <p:cNvPr id="3189" name="Text Box 117"/>
          <p:cNvSpPr txBox="1">
            <a:spLocks noChangeArrowheads="1"/>
          </p:cNvSpPr>
          <p:nvPr/>
        </p:nvSpPr>
        <p:spPr bwMode="auto">
          <a:xfrm>
            <a:off x="5715000" y="3848100"/>
            <a:ext cx="5334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503050405090304" pitchFamily="18" charset="0"/>
              </a:rPr>
              <a:t>0</a:t>
            </a:r>
          </a:p>
        </p:txBody>
      </p:sp>
      <p:sp>
        <p:nvSpPr>
          <p:cNvPr id="3190" name="Text Box 118"/>
          <p:cNvSpPr txBox="1">
            <a:spLocks noChangeArrowheads="1"/>
          </p:cNvSpPr>
          <p:nvPr/>
        </p:nvSpPr>
        <p:spPr bwMode="auto">
          <a:xfrm>
            <a:off x="3124200" y="3873500"/>
            <a:ext cx="5334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503050405090304" pitchFamily="18" charset="0"/>
              </a:rPr>
              <a:t>8</a:t>
            </a:r>
          </a:p>
        </p:txBody>
      </p:sp>
      <p:sp>
        <p:nvSpPr>
          <p:cNvPr id="3191" name="Text Box 119"/>
          <p:cNvSpPr txBox="1">
            <a:spLocks noChangeArrowheads="1"/>
          </p:cNvSpPr>
          <p:nvPr/>
        </p:nvSpPr>
        <p:spPr bwMode="auto">
          <a:xfrm>
            <a:off x="1714500" y="3886200"/>
            <a:ext cx="5334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503050405090304" pitchFamily="18" charset="0"/>
              </a:rPr>
              <a:t>5</a:t>
            </a:r>
          </a:p>
        </p:txBody>
      </p:sp>
      <p:sp>
        <p:nvSpPr>
          <p:cNvPr id="3193" name="Text Box 121"/>
          <p:cNvSpPr txBox="1">
            <a:spLocks noChangeArrowheads="1"/>
          </p:cNvSpPr>
          <p:nvPr/>
        </p:nvSpPr>
        <p:spPr bwMode="auto">
          <a:xfrm>
            <a:off x="6972300" y="3848100"/>
            <a:ext cx="4572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503050405090304" pitchFamily="18" charset="0"/>
              </a:rPr>
              <a:t>0</a:t>
            </a:r>
          </a:p>
        </p:txBody>
      </p:sp>
      <p:sp>
        <p:nvSpPr>
          <p:cNvPr id="2" name="Text Box 124"/>
          <p:cNvSpPr txBox="1">
            <a:spLocks noChangeArrowheads="1"/>
          </p:cNvSpPr>
          <p:nvPr/>
        </p:nvSpPr>
        <p:spPr bwMode="auto">
          <a:xfrm>
            <a:off x="8305800" y="3822700"/>
            <a:ext cx="5207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503050405090304" pitchFamily="18" charset="0"/>
              </a:rPr>
              <a:t>0</a:t>
            </a:r>
          </a:p>
        </p:txBody>
      </p:sp>
      <p:sp>
        <p:nvSpPr>
          <p:cNvPr id="3197" name="Text Box 125"/>
          <p:cNvSpPr txBox="1">
            <a:spLocks noChangeArrowheads="1"/>
          </p:cNvSpPr>
          <p:nvPr/>
        </p:nvSpPr>
        <p:spPr bwMode="auto">
          <a:xfrm>
            <a:off x="8382000" y="3035300"/>
            <a:ext cx="4572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503050405090304" pitchFamily="18" charset="0"/>
              </a:rPr>
              <a:t>9</a:t>
            </a:r>
          </a:p>
        </p:txBody>
      </p:sp>
      <p:sp>
        <p:nvSpPr>
          <p:cNvPr id="3198" name="Text Box 126"/>
          <p:cNvSpPr txBox="1">
            <a:spLocks noChangeArrowheads="1"/>
          </p:cNvSpPr>
          <p:nvPr/>
        </p:nvSpPr>
        <p:spPr bwMode="auto">
          <a:xfrm>
            <a:off x="7010400" y="3048000"/>
            <a:ext cx="5334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503050405090304" pitchFamily="18" charset="0"/>
              </a:rPr>
              <a:t>8</a:t>
            </a:r>
          </a:p>
        </p:txBody>
      </p:sp>
      <p:sp>
        <p:nvSpPr>
          <p:cNvPr id="3202" name="Text Box 130"/>
          <p:cNvSpPr txBox="1">
            <a:spLocks noChangeArrowheads="1"/>
          </p:cNvSpPr>
          <p:nvPr/>
        </p:nvSpPr>
        <p:spPr bwMode="auto">
          <a:xfrm>
            <a:off x="4343400" y="3835400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503050405090304" pitchFamily="18" charset="0"/>
              </a:rPr>
              <a:t>6</a:t>
            </a:r>
          </a:p>
        </p:txBody>
      </p:sp>
      <p:sp>
        <p:nvSpPr>
          <p:cNvPr id="3" name="Text Box 119"/>
          <p:cNvSpPr txBox="1">
            <a:spLocks noChangeArrowheads="1"/>
          </p:cNvSpPr>
          <p:nvPr/>
        </p:nvSpPr>
        <p:spPr bwMode="auto">
          <a:xfrm>
            <a:off x="1676400" y="5029200"/>
            <a:ext cx="5334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503050405090304" pitchFamily="18" charset="0"/>
              </a:rPr>
              <a:t>5</a:t>
            </a:r>
          </a:p>
        </p:txBody>
      </p:sp>
      <p:sp>
        <p:nvSpPr>
          <p:cNvPr id="4" name="Text Box 118"/>
          <p:cNvSpPr txBox="1">
            <a:spLocks noChangeArrowheads="1"/>
          </p:cNvSpPr>
          <p:nvPr/>
        </p:nvSpPr>
        <p:spPr bwMode="auto">
          <a:xfrm>
            <a:off x="3048000" y="5041900"/>
            <a:ext cx="5334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503050405090304" pitchFamily="18" charset="0"/>
              </a:rPr>
              <a:t>8</a:t>
            </a:r>
          </a:p>
        </p:txBody>
      </p:sp>
      <p:sp>
        <p:nvSpPr>
          <p:cNvPr id="5" name="Text Box 130"/>
          <p:cNvSpPr txBox="1">
            <a:spLocks noChangeArrowheads="1"/>
          </p:cNvSpPr>
          <p:nvPr/>
        </p:nvSpPr>
        <p:spPr bwMode="auto">
          <a:xfrm>
            <a:off x="4356100" y="5054600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503050405090304" pitchFamily="18" charset="0"/>
              </a:rPr>
              <a:t>6</a:t>
            </a:r>
          </a:p>
        </p:txBody>
      </p:sp>
      <p:sp>
        <p:nvSpPr>
          <p:cNvPr id="6" name="Text Box 116"/>
          <p:cNvSpPr txBox="1">
            <a:spLocks noChangeArrowheads="1"/>
          </p:cNvSpPr>
          <p:nvPr/>
        </p:nvSpPr>
        <p:spPr bwMode="auto">
          <a:xfrm>
            <a:off x="5664200" y="5003800"/>
            <a:ext cx="4572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503050405090304" pitchFamily="18" charset="0"/>
              </a:rPr>
              <a:t>7</a:t>
            </a:r>
          </a:p>
        </p:txBody>
      </p:sp>
      <p:sp>
        <p:nvSpPr>
          <p:cNvPr id="7" name="Text Box 126"/>
          <p:cNvSpPr txBox="1">
            <a:spLocks noChangeArrowheads="1"/>
          </p:cNvSpPr>
          <p:nvPr/>
        </p:nvSpPr>
        <p:spPr bwMode="auto">
          <a:xfrm>
            <a:off x="6934200" y="5016500"/>
            <a:ext cx="5334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503050405090304" pitchFamily="18" charset="0"/>
              </a:rPr>
              <a:t>8</a:t>
            </a:r>
          </a:p>
        </p:txBody>
      </p:sp>
      <p:sp>
        <p:nvSpPr>
          <p:cNvPr id="8" name="Text Box 125"/>
          <p:cNvSpPr txBox="1">
            <a:spLocks noChangeArrowheads="1"/>
          </p:cNvSpPr>
          <p:nvPr/>
        </p:nvSpPr>
        <p:spPr bwMode="auto">
          <a:xfrm>
            <a:off x="8242300" y="5041900"/>
            <a:ext cx="4572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503050405090304" pitchFamily="18" charset="0"/>
              </a:rPr>
              <a:t>9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8" grpId="0"/>
      <p:bldP spid="3189" grpId="0"/>
      <p:bldP spid="3190" grpId="0"/>
      <p:bldP spid="3191" grpId="0"/>
      <p:bldP spid="3193" grpId="0"/>
      <p:bldP spid="2" grpId="0"/>
      <p:bldP spid="3197" grpId="0"/>
      <p:bldP spid="3198" grpId="0"/>
      <p:bldP spid="320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25" name="Group 173"/>
          <p:cNvGraphicFramePr>
            <a:graphicFrameLocks noGrp="1"/>
          </p:cNvGraphicFramePr>
          <p:nvPr/>
        </p:nvGraphicFramePr>
        <p:xfrm>
          <a:off x="0" y="304799"/>
          <a:ext cx="9144000" cy="563558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95600"/>
                <a:gridCol w="1219200"/>
                <a:gridCol w="914400"/>
                <a:gridCol w="838200"/>
                <a:gridCol w="914400"/>
                <a:gridCol w="762000"/>
                <a:gridCol w="838200"/>
                <a:gridCol w="762000"/>
              </a:tblGrid>
              <a:tr h="3810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Đọc số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Viết số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Lớp nghìn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Lớp đơn vị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trăm nghìn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chục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nghìn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nghìn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trăm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chục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Hàng đơn vị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</a:tr>
              <a:tr h="877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Năm mươi tư nghìn ba trăm mười hai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54 312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</a:tr>
              <a:tr h="877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Bốn mươi lăm nghìn hai trăm mười ba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</a:tr>
              <a:tr h="877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54 302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</a:tr>
              <a:tr h="8756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</a:tr>
              <a:tr h="8317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Chín trăm mười hai nghìn tám trăm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381000"/>
            <a:ext cx="40386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50305040509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503050405090304" pitchFamily="18" charset="0"/>
              </a:rPr>
              <a:t> 1: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mẫu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23681" name="Text Box 129"/>
          <p:cNvSpPr txBox="1">
            <a:spLocks noChangeArrowheads="1"/>
          </p:cNvSpPr>
          <p:nvPr/>
        </p:nvSpPr>
        <p:spPr bwMode="auto">
          <a:xfrm>
            <a:off x="2895600" y="2667000"/>
            <a:ext cx="12192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45 213</a:t>
            </a:r>
          </a:p>
        </p:txBody>
      </p:sp>
      <p:sp>
        <p:nvSpPr>
          <p:cNvPr id="23682" name="Text Box 130"/>
          <p:cNvSpPr txBox="1">
            <a:spLocks noChangeArrowheads="1"/>
          </p:cNvSpPr>
          <p:nvPr/>
        </p:nvSpPr>
        <p:spPr bwMode="auto">
          <a:xfrm>
            <a:off x="5257800" y="2667000"/>
            <a:ext cx="4572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</a:rPr>
              <a:t>4</a:t>
            </a:r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6172200" y="2667000"/>
            <a:ext cx="4572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</a:rPr>
              <a:t>5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7010400" y="2667000"/>
            <a:ext cx="4572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</a:rPr>
              <a:t>2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7772400" y="2667000"/>
            <a:ext cx="4572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</a:rPr>
              <a:t>1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8604912" y="2667000"/>
            <a:ext cx="4572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</a:rPr>
              <a:t>3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0" y="3352800"/>
            <a:ext cx="2743200" cy="83099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Năm</a:t>
            </a:r>
            <a:r>
              <a:rPr lang="en-US" altLang="en-US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mươi</a:t>
            </a:r>
            <a:r>
              <a:rPr lang="en-US" altLang="en-US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tư</a:t>
            </a:r>
            <a:r>
              <a:rPr lang="en-US" altLang="en-US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nghìn</a:t>
            </a:r>
            <a:r>
              <a:rPr lang="en-US" altLang="en-US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ba</a:t>
            </a:r>
            <a:r>
              <a:rPr lang="en-US" altLang="en-US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trăm</a:t>
            </a:r>
            <a:r>
              <a:rPr lang="en-US" altLang="en-US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linh</a:t>
            </a:r>
            <a:r>
              <a:rPr lang="en-US" altLang="en-US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hai</a:t>
            </a:r>
            <a:endParaRPr lang="en-US" altLang="en-US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257800" y="3505200"/>
            <a:ext cx="5334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5</a:t>
            </a:r>
          </a:p>
        </p:txBody>
      </p:sp>
      <p:sp>
        <p:nvSpPr>
          <p:cNvPr id="23689" name="Text Box 137"/>
          <p:cNvSpPr txBox="1">
            <a:spLocks noChangeArrowheads="1"/>
          </p:cNvSpPr>
          <p:nvPr/>
        </p:nvSpPr>
        <p:spPr bwMode="auto">
          <a:xfrm>
            <a:off x="6172200" y="3505200"/>
            <a:ext cx="5334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4</a:t>
            </a:r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7010400" y="3505200"/>
            <a:ext cx="5334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3</a:t>
            </a:r>
          </a:p>
        </p:txBody>
      </p:sp>
      <p:sp>
        <p:nvSpPr>
          <p:cNvPr id="23691" name="Text Box 139"/>
          <p:cNvSpPr txBox="1">
            <a:spLocks noChangeArrowheads="1"/>
          </p:cNvSpPr>
          <p:nvPr/>
        </p:nvSpPr>
        <p:spPr bwMode="auto">
          <a:xfrm>
            <a:off x="7772400" y="3505200"/>
            <a:ext cx="5334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0</a:t>
            </a:r>
          </a:p>
        </p:txBody>
      </p:sp>
      <p:sp>
        <p:nvSpPr>
          <p:cNvPr id="23692" name="Text Box 140"/>
          <p:cNvSpPr txBox="1">
            <a:spLocks noChangeArrowheads="1"/>
          </p:cNvSpPr>
          <p:nvPr/>
        </p:nvSpPr>
        <p:spPr bwMode="auto">
          <a:xfrm>
            <a:off x="8610600" y="3505200"/>
            <a:ext cx="5334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</a:p>
        </p:txBody>
      </p:sp>
      <p:sp>
        <p:nvSpPr>
          <p:cNvPr id="23693" name="Text Box 141"/>
          <p:cNvSpPr txBox="1">
            <a:spLocks noChangeArrowheads="1"/>
          </p:cNvSpPr>
          <p:nvPr/>
        </p:nvSpPr>
        <p:spPr bwMode="auto">
          <a:xfrm>
            <a:off x="2895600" y="4419600"/>
            <a:ext cx="13716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654 300</a:t>
            </a:r>
          </a:p>
        </p:txBody>
      </p:sp>
      <p:sp>
        <p:nvSpPr>
          <p:cNvPr id="23694" name="Text Box 142"/>
          <p:cNvSpPr txBox="1">
            <a:spLocks noChangeArrowheads="1"/>
          </p:cNvSpPr>
          <p:nvPr/>
        </p:nvSpPr>
        <p:spPr bwMode="auto">
          <a:xfrm>
            <a:off x="0" y="4267200"/>
            <a:ext cx="2743200" cy="83099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Sáu</a:t>
            </a:r>
            <a:r>
              <a:rPr lang="en-US" altLang="en-US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trăm</a:t>
            </a:r>
            <a:r>
              <a:rPr lang="en-US" altLang="en-US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năm</a:t>
            </a:r>
            <a:r>
              <a:rPr lang="en-US" altLang="en-US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mươi</a:t>
            </a:r>
            <a:r>
              <a:rPr lang="en-US" altLang="en-US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tư</a:t>
            </a:r>
            <a:r>
              <a:rPr lang="en-US" altLang="en-US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nghìn</a:t>
            </a:r>
            <a:r>
              <a:rPr lang="en-US" altLang="en-US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ba</a:t>
            </a:r>
            <a:r>
              <a:rPr lang="en-US" altLang="en-US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trăm</a:t>
            </a:r>
            <a:endParaRPr lang="en-US" altLang="en-US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23695" name="Text Box 143"/>
          <p:cNvSpPr txBox="1">
            <a:spLocks noChangeArrowheads="1"/>
          </p:cNvSpPr>
          <p:nvPr/>
        </p:nvSpPr>
        <p:spPr bwMode="auto">
          <a:xfrm>
            <a:off x="2819400" y="5257800"/>
            <a:ext cx="13716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912 800</a:t>
            </a:r>
          </a:p>
        </p:txBody>
      </p:sp>
      <p:sp>
        <p:nvSpPr>
          <p:cNvPr id="23696" name="Text Box 144"/>
          <p:cNvSpPr txBox="1">
            <a:spLocks noChangeArrowheads="1"/>
          </p:cNvSpPr>
          <p:nvPr/>
        </p:nvSpPr>
        <p:spPr bwMode="auto">
          <a:xfrm>
            <a:off x="4343400" y="5257800"/>
            <a:ext cx="4572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9</a:t>
            </a:r>
          </a:p>
        </p:txBody>
      </p:sp>
      <p:sp>
        <p:nvSpPr>
          <p:cNvPr id="23697" name="Text Box 145"/>
          <p:cNvSpPr txBox="1">
            <a:spLocks noChangeArrowheads="1"/>
          </p:cNvSpPr>
          <p:nvPr/>
        </p:nvSpPr>
        <p:spPr bwMode="auto">
          <a:xfrm>
            <a:off x="5257800" y="5257800"/>
            <a:ext cx="4572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1</a:t>
            </a:r>
          </a:p>
        </p:txBody>
      </p:sp>
      <p:sp>
        <p:nvSpPr>
          <p:cNvPr id="23698" name="Text Box 146"/>
          <p:cNvSpPr txBox="1">
            <a:spLocks noChangeArrowheads="1"/>
          </p:cNvSpPr>
          <p:nvPr/>
        </p:nvSpPr>
        <p:spPr bwMode="auto">
          <a:xfrm>
            <a:off x="6172200" y="5257800"/>
            <a:ext cx="4572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2</a:t>
            </a:r>
          </a:p>
        </p:txBody>
      </p:sp>
      <p:sp>
        <p:nvSpPr>
          <p:cNvPr id="23699" name="Text Box 147"/>
          <p:cNvSpPr txBox="1">
            <a:spLocks noChangeArrowheads="1"/>
          </p:cNvSpPr>
          <p:nvPr/>
        </p:nvSpPr>
        <p:spPr bwMode="auto">
          <a:xfrm>
            <a:off x="7010400" y="5257800"/>
            <a:ext cx="4572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8</a:t>
            </a:r>
          </a:p>
        </p:txBody>
      </p:sp>
      <p:sp>
        <p:nvSpPr>
          <p:cNvPr id="23700" name="Text Box 148"/>
          <p:cNvSpPr txBox="1">
            <a:spLocks noChangeArrowheads="1"/>
          </p:cNvSpPr>
          <p:nvPr/>
        </p:nvSpPr>
        <p:spPr bwMode="auto">
          <a:xfrm>
            <a:off x="7772400" y="5257800"/>
            <a:ext cx="4572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0</a:t>
            </a:r>
          </a:p>
        </p:txBody>
      </p:sp>
      <p:sp>
        <p:nvSpPr>
          <p:cNvPr id="23701" name="Text Box 149"/>
          <p:cNvSpPr txBox="1">
            <a:spLocks noChangeArrowheads="1"/>
          </p:cNvSpPr>
          <p:nvPr/>
        </p:nvSpPr>
        <p:spPr bwMode="auto">
          <a:xfrm>
            <a:off x="8534400" y="5257800"/>
            <a:ext cx="4572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0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2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2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1" grpId="1"/>
      <p:bldP spid="23681" grpId="0"/>
      <p:bldP spid="23682" grpId="0"/>
      <p:bldP spid="23683" grpId="0"/>
      <p:bldP spid="23684" grpId="0"/>
      <p:bldP spid="23685" grpId="0"/>
      <p:bldP spid="23686" grpId="0"/>
      <p:bldP spid="23687" grpId="0"/>
      <p:bldP spid="23688" grpId="0"/>
      <p:bldP spid="23689" grpId="0"/>
      <p:bldP spid="23690" grpId="0"/>
      <p:bldP spid="23691" grpId="0"/>
      <p:bldP spid="23692" grpId="0"/>
      <p:bldP spid="23693" grpId="0"/>
      <p:bldP spid="23694" grpId="0"/>
      <p:bldP spid="23695" grpId="0"/>
      <p:bldP spid="23696" grpId="0"/>
      <p:bldP spid="23697" grpId="0"/>
      <p:bldP spid="23698" grpId="0"/>
      <p:bldP spid="23699" grpId="0"/>
      <p:bldP spid="23700" grpId="0"/>
      <p:bldP spid="237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304800" y="463550"/>
            <a:ext cx="1600200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503050405090304" pitchFamily="18" charset="0"/>
              </a:rPr>
              <a:t>Bài 2: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0" y="1377950"/>
            <a:ext cx="9144000" cy="17986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200" b="1">
                <a:solidFill>
                  <a:srgbClr val="0000FF"/>
                </a:solidFill>
                <a:latin typeface="Times New Roman" panose="02020503050405090304" pitchFamily="18" charset="0"/>
              </a:rPr>
              <a:t>Đọc các số sau và cho biết chữ số 3 ở mỗi số 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503050405090304" pitchFamily="18" charset="0"/>
              </a:rPr>
              <a:t>đ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503050405090304" pitchFamily="18" charset="0"/>
              </a:rPr>
              <a:t>ó thuộc hàng nào, lớp nào: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503050405090304" pitchFamily="18" charset="0"/>
              </a:rPr>
              <a:t>46 307; 56 032; 123 517; 305 804; 960 783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0" y="3587750"/>
            <a:ext cx="91440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503050405090304" pitchFamily="18" charset="0"/>
              </a:rPr>
              <a:t>b) Giá trị của chữ số 7 trong mỗi ô ở bảng sau:</a:t>
            </a: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990600" y="2749550"/>
            <a:ext cx="746760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33846" name="Group 54"/>
          <p:cNvGraphicFramePr>
            <a:graphicFrameLocks noGrp="1"/>
          </p:cNvGraphicFramePr>
          <p:nvPr/>
        </p:nvGraphicFramePr>
        <p:xfrm>
          <a:off x="0" y="4425950"/>
          <a:ext cx="9144000" cy="1670094"/>
        </p:xfrm>
        <a:graphic>
          <a:graphicData uri="http://schemas.openxmlformats.org/drawingml/2006/table">
            <a:tbl>
              <a:tblPr/>
              <a:tblGrid>
                <a:gridCol w="1905000"/>
                <a:gridCol w="1371600"/>
                <a:gridCol w="1295400"/>
                <a:gridCol w="1295400"/>
                <a:gridCol w="1600200"/>
                <a:gridCol w="1676400"/>
              </a:tblGrid>
              <a:tr h="725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  <a:cs typeface="Arial" panose="020B0604020202090204" pitchFamily="34" charset="0"/>
                        </a:rPr>
                        <a:t>Số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38 753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67 021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79 518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302 671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715 519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944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  <a:cs typeface="Arial" panose="020B0604020202090204" pitchFamily="34" charset="0"/>
                        </a:rPr>
                        <a:t>Gi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panose="020B0604020202090204" pitchFamily="34" charset="0"/>
                        </a:rPr>
                        <a:t>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  <a:cs typeface="Arial" panose="020B0604020202090204" pitchFamily="34" charset="0"/>
                        </a:rPr>
                        <a:t> trị chữ số 7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700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12347" name="Text Box 59"/>
          <p:cNvSpPr txBox="1">
            <a:spLocks noChangeArrowheads="1"/>
          </p:cNvSpPr>
          <p:nvPr/>
        </p:nvSpPr>
        <p:spPr bwMode="auto">
          <a:xfrm>
            <a:off x="3352800" y="5340350"/>
            <a:ext cx="1106488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7 000</a:t>
            </a:r>
          </a:p>
        </p:txBody>
      </p:sp>
      <p:sp>
        <p:nvSpPr>
          <p:cNvPr id="12349" name="Text Box 61"/>
          <p:cNvSpPr txBox="1">
            <a:spLocks noChangeArrowheads="1"/>
          </p:cNvSpPr>
          <p:nvPr/>
        </p:nvSpPr>
        <p:spPr bwMode="auto">
          <a:xfrm>
            <a:off x="4572000" y="5353050"/>
            <a:ext cx="14478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70 000</a:t>
            </a:r>
          </a:p>
        </p:txBody>
      </p:sp>
      <p:sp>
        <p:nvSpPr>
          <p:cNvPr id="12350" name="Text Box 62"/>
          <p:cNvSpPr txBox="1">
            <a:spLocks noChangeArrowheads="1"/>
          </p:cNvSpPr>
          <p:nvPr/>
        </p:nvSpPr>
        <p:spPr bwMode="auto">
          <a:xfrm>
            <a:off x="5943600" y="5334000"/>
            <a:ext cx="1106487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  70</a:t>
            </a:r>
          </a:p>
        </p:txBody>
      </p:sp>
      <p:sp>
        <p:nvSpPr>
          <p:cNvPr id="12351" name="Text Box 63"/>
          <p:cNvSpPr txBox="1">
            <a:spLocks noChangeArrowheads="1"/>
          </p:cNvSpPr>
          <p:nvPr/>
        </p:nvSpPr>
        <p:spPr bwMode="auto">
          <a:xfrm>
            <a:off x="7669212" y="5334000"/>
            <a:ext cx="1474788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700 000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7" grpId="0"/>
      <p:bldP spid="12349" grpId="0"/>
      <p:bldP spid="12350" grpId="0"/>
      <p:bldP spid="12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7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1676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3: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Viết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mỗi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số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sau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thành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tổng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(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theo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mẫu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)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228600" y="2286000"/>
            <a:ext cx="2855913" cy="16764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200" b="1" dirty="0">
                <a:latin typeface="Arial" panose="020B0604020202090204" pitchFamily="34" charset="0"/>
              </a:rPr>
              <a:t>503 060 =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200" b="1" dirty="0">
                <a:latin typeface="Arial" panose="020B0604020202090204" pitchFamily="34" charset="0"/>
              </a:rPr>
              <a:t> 83 760 =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200" b="1" dirty="0">
                <a:latin typeface="Arial" panose="020B0604020202090204" pitchFamily="34" charset="0"/>
              </a:rPr>
              <a:t>176 091 = 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354263" y="2264392"/>
            <a:ext cx="4275137" cy="6096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90204" pitchFamily="34" charset="0"/>
              </a:rPr>
              <a:t>500 000 + 3 000 + 60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2286000" y="3048000"/>
            <a:ext cx="4876800" cy="6096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90204" pitchFamily="34" charset="0"/>
              </a:rPr>
              <a:t>80 000 + 3 000 + 700 +60</a:t>
            </a:r>
          </a:p>
        </p:txBody>
      </p:sp>
      <p:sp>
        <p:nvSpPr>
          <p:cNvPr id="34825" name="Text Box 7"/>
          <p:cNvSpPr txBox="1">
            <a:spLocks noChangeArrowheads="1"/>
          </p:cNvSpPr>
          <p:nvPr/>
        </p:nvSpPr>
        <p:spPr bwMode="auto">
          <a:xfrm>
            <a:off x="2286000" y="3733800"/>
            <a:ext cx="6858000" cy="6096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90204" pitchFamily="34" charset="0"/>
              </a:rPr>
              <a:t>100 000 + 70 000 +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90204" pitchFamily="34" charset="0"/>
              </a:rPr>
              <a:t>6 000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90204" pitchFamily="34" charset="0"/>
              </a:rPr>
              <a:t>+ 90 + 1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28600" y="1295400"/>
            <a:ext cx="9144000" cy="584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B0F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52314 = 50000 + 2000 + 300 + 10 + 4</a:t>
            </a:r>
            <a:endParaRPr lang="en-US" altLang="en-US" sz="3200" dirty="0">
              <a:solidFill>
                <a:srgbClr val="00B0F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  <p:bldP spid="34822" grpId="0" build="p"/>
      <p:bldP spid="34823" grpId="0" build="p"/>
      <p:bldP spid="34824" grpId="0" build="p"/>
      <p:bldP spid="34825" grpId="0" build="p"/>
      <p:bldP spid="348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3038" y="0"/>
            <a:ext cx="55562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074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228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1524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6324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1600" y="6172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an30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1663" y="1830388"/>
            <a:ext cx="4021137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20894016">
            <a:off x="487027" y="704198"/>
            <a:ext cx="6460071" cy="955517"/>
          </a:xfrm>
          <a:prstGeom prst="rect">
            <a:avLst/>
          </a:prstGeom>
          <a:solidFill>
            <a:schemeClr val="bg2"/>
          </a:solidFill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TRÒ CHƠI</a:t>
            </a:r>
          </a:p>
        </p:txBody>
      </p:sp>
      <p:sp>
        <p:nvSpPr>
          <p:cNvPr id="4" name="Rectangle 3"/>
          <p:cNvSpPr/>
          <p:nvPr/>
        </p:nvSpPr>
        <p:spPr>
          <a:xfrm>
            <a:off x="627505" y="4800600"/>
            <a:ext cx="7885813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503050405090304"/>
                <a:cs typeface="Times New Roman" panose="02020503050405090304"/>
              </a:rPr>
              <a:t>Rung </a:t>
            </a:r>
            <a:r>
              <a:rPr lang="en-US" sz="5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503050405090304"/>
                <a:cs typeface="Times New Roman" panose="02020503050405090304"/>
              </a:rPr>
              <a:t>chuông</a:t>
            </a:r>
            <a:r>
              <a:rPr lang="en-US" sz="5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503050405090304"/>
                <a:cs typeface="Times New Roman" panose="02020503050405090304"/>
              </a:rPr>
              <a:t> </a:t>
            </a:r>
            <a:r>
              <a:rPr lang="en-US" sz="5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503050405090304"/>
                <a:cs typeface="Times New Roman" panose="02020503050405090304"/>
              </a:rPr>
              <a:t>vàng</a:t>
            </a:r>
            <a:r>
              <a:rPr lang="en-US" sz="5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503050405090304"/>
                <a:cs typeface="Times New Roman" panose="02020503050405090304"/>
              </a:rPr>
              <a:t>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vide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371600" y="762000"/>
            <a:ext cx="7620000" cy="2057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chemeClr val="bg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Mỗi lớp gồm có mấy hàng?</a:t>
            </a:r>
          </a:p>
        </p:txBody>
      </p:sp>
      <p:grpSp>
        <p:nvGrpSpPr>
          <p:cNvPr id="10243" name="Group 51"/>
          <p:cNvGrpSpPr/>
          <p:nvPr/>
        </p:nvGrpSpPr>
        <p:grpSpPr bwMode="auto">
          <a:xfrm>
            <a:off x="228600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027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altLang="en-US" sz="200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925638" y="2971800"/>
            <a:ext cx="4856162" cy="8445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50305040509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503050405090304" pitchFamily="18" charset="0"/>
              </a:rPr>
              <a:t>Mỗi lớp có hai hàng</a:t>
            </a:r>
            <a:endParaRPr lang="vi-V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50305040509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4655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688" y="32115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845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3397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925638" y="4362450"/>
            <a:ext cx="4856162" cy="7937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90204" pitchFamily="34" charset="0"/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503050405090304" pitchFamily="18" charset="0"/>
              </a:rPr>
              <a:t>Mỗi lớp có ba hàng</a:t>
            </a:r>
            <a:endParaRPr lang="en-US" altLang="en-US" sz="4000" b="1" dirty="0">
              <a:solidFill>
                <a:prstClr val="white"/>
              </a:solidFill>
              <a:latin typeface="Times New Roman" panose="0202050305040509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75773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625" y="44418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5720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38200" y="4648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503050405090304"/>
                <a:cs typeface="Times New Roman" panose="02020503050405090304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925638" y="5638800"/>
            <a:ext cx="4856162" cy="893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503050405090304" pitchFamily="18" charset="0"/>
              </a:rPr>
              <a:t>Mỗi lớp có bốn hàng</a:t>
            </a:r>
            <a:endParaRPr lang="en-US" altLang="en-US" sz="4000" b="1" dirty="0">
              <a:solidFill>
                <a:prstClr val="white"/>
              </a:solidFill>
              <a:latin typeface="Times New Roman" panose="02020503050405090304" pitchFamily="18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9531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57912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38200" y="5943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5715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38150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503050405090304"/>
                <a:cs typeface="Times New Roman" panose="02020503050405090304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503050405090304"/>
                <a:cs typeface="Times New Roman" panose="02020503050405090304"/>
              </a:rPr>
              <a:t> 1</a:t>
            </a:r>
          </a:p>
        </p:txBody>
      </p: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503050405090304"/>
                <a:cs typeface="Times New Roman" panose="02020503050405090304"/>
              </a:rPr>
              <a:t>Rung chuông vàng</a:t>
            </a:r>
          </a:p>
        </p:txBody>
      </p:sp>
      <p:pic>
        <p:nvPicPr>
          <p:cNvPr id="1026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52388" y="-228600"/>
            <a:ext cx="16525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78486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77724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7239000" y="4343400"/>
            <a:ext cx="1752600" cy="1179513"/>
            <a:chOff x="4320" y="2928"/>
            <a:chExt cx="1104" cy="1104"/>
          </a:xfrm>
        </p:grpSpPr>
        <p:sp>
          <p:nvSpPr>
            <p:cNvPr id="1027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027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503050405090304"/>
                  <a:cs typeface="Times New Roman" panose="02020503050405090304"/>
                </a:rPr>
                <a:t>Hết giờ</a:t>
              </a:r>
            </a:p>
          </p:txBody>
        </p:sp>
      </p:grpSp>
      <p:pic>
        <p:nvPicPr>
          <p:cNvPr id="10274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8" y="720725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639</Words>
  <Application>Microsoft Office PowerPoint</Application>
  <PresentationFormat>On-screen Show (4:3)</PresentationFormat>
  <Paragraphs>253</Paragraphs>
  <Slides>14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</dc:creator>
  <cp:lastModifiedBy>WIN</cp:lastModifiedBy>
  <cp:revision>92</cp:revision>
  <dcterms:created xsi:type="dcterms:W3CDTF">2021-09-25T03:03:03Z</dcterms:created>
  <dcterms:modified xsi:type="dcterms:W3CDTF">2021-09-29T02:02:05Z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1033-3.1.4.5932</vt:lpwstr>
  </property>
</Properties>
</file>